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34.jpg" ContentType="image/jpeg"/>
  <Override PartName="/ppt/media/image35.jpg" ContentType="image/jpeg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60" r:id="rId5"/>
    <p:sldId id="299" r:id="rId6"/>
    <p:sldId id="263" r:id="rId7"/>
    <p:sldId id="270" r:id="rId8"/>
    <p:sldId id="273" r:id="rId9"/>
    <p:sldId id="274" r:id="rId10"/>
    <p:sldId id="275" r:id="rId11"/>
    <p:sldId id="288" r:id="rId12"/>
    <p:sldId id="276" r:id="rId13"/>
    <p:sldId id="289" r:id="rId14"/>
    <p:sldId id="277" r:id="rId15"/>
    <p:sldId id="286" r:id="rId16"/>
    <p:sldId id="290" r:id="rId17"/>
    <p:sldId id="291" r:id="rId18"/>
    <p:sldId id="278" r:id="rId19"/>
    <p:sldId id="287" r:id="rId20"/>
    <p:sldId id="279" r:id="rId21"/>
    <p:sldId id="281" r:id="rId22"/>
    <p:sldId id="282" r:id="rId23"/>
    <p:sldId id="283" r:id="rId24"/>
    <p:sldId id="284" r:id="rId25"/>
    <p:sldId id="292" r:id="rId26"/>
    <p:sldId id="285" r:id="rId27"/>
    <p:sldId id="293" r:id="rId28"/>
    <p:sldId id="294" r:id="rId29"/>
    <p:sldId id="280" r:id="rId30"/>
    <p:sldId id="295" r:id="rId31"/>
    <p:sldId id="296" r:id="rId32"/>
    <p:sldId id="272" r:id="rId33"/>
    <p:sldId id="297" r:id="rId34"/>
  </p:sldIdLst>
  <p:sldSz cx="18288000" cy="10287000"/>
  <p:notesSz cx="6858000" cy="9144000"/>
  <p:embeddedFontLst>
    <p:embeddedFont>
      <p:font typeface="Arial" panose="020B0604020202020204" pitchFamily="34" charset="0"/>
      <p:regular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mbria Math" panose="02040503050406030204" pitchFamily="18" charset="0"/>
      <p:regular r:id="rId41"/>
    </p:embeddedFont>
    <p:embeddedFont>
      <p:font typeface="Libre Baskerville" panose="02000000000000000000" pitchFamily="2" charset="0"/>
      <p:regular r:id="rId42"/>
      <p:bold r:id="rId43"/>
      <p:italic r:id="rId44"/>
    </p:embeddedFont>
    <p:embeddedFont>
      <p:font typeface="Nunito Sans" pitchFamily="2" charset="77"/>
      <p:regular r:id="rId45"/>
      <p:bold r:id="rId46"/>
      <p:italic r:id="rId47"/>
      <p:boldItalic r:id="rId48"/>
    </p:embeddedFont>
    <p:embeddedFont>
      <p:font typeface="Nunito Sans Heavy" pitchFamily="2" charset="77"/>
      <p:regular r:id="rId49"/>
      <p:bold r:id="rId50"/>
    </p:embeddedFont>
    <p:embeddedFont>
      <p:font typeface="Nunito Sans Semi-Bold" pitchFamily="2" charset="77"/>
      <p:regular r:id="rId51"/>
      <p:bold r:id="rId52"/>
    </p:embeddedFont>
    <p:embeddedFont>
      <p:font typeface="Open Sans" panose="020B0606030504020204" pitchFamily="34" charset="0"/>
      <p:regular r:id="rId53"/>
      <p:bold r:id="rId54"/>
      <p:italic r:id="rId55"/>
      <p:boldItalic r:id="rId56"/>
    </p:embeddedFont>
    <p:embeddedFont>
      <p:font typeface="Yeseva One" pitchFamily="2" charset="77"/>
      <p:regular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05" autoAdjust="0"/>
    <p:restoredTop sz="92442" autoAdjust="0"/>
  </p:normalViewPr>
  <p:slideViewPr>
    <p:cSldViewPr>
      <p:cViewPr varScale="1">
        <p:scale>
          <a:sx n="102" d="100"/>
          <a:sy n="102" d="100"/>
        </p:scale>
        <p:origin x="744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091DB-6C8E-944D-BED9-A064CB66A41E}" type="datetimeFigureOut">
              <a:rPr lang="en-US" smtClean="0"/>
              <a:t>9/21/24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890EF-48F8-954D-8D9A-ABFA2C0EE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39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54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55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00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78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21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60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90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137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657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615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43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85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37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280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87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629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888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602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2995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9110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663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83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024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598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030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367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578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43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69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8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82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57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9.pn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png"/><Relationship Id="rId9" Type="http://schemas.openxmlformats.org/officeDocument/2006/relationships/image" Target="../media/image3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3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038600" y="3009900"/>
            <a:ext cx="10668000" cy="3923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 dirty="0">
                <a:solidFill>
                  <a:srgbClr val="000000"/>
                </a:solidFill>
                <a:latin typeface="Yeseva One"/>
              </a:rPr>
              <a:t>Generating Images Using a Deep Convolutional GAN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Kai Deng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6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3 Theoretical Background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</p:spTree>
    <p:extLst>
      <p:ext uri="{BB962C8B-B14F-4D97-AF65-F5344CB8AC3E}">
        <p14:creationId xmlns:p14="http://schemas.microsoft.com/office/powerpoint/2010/main" val="2435007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86200" y="234864"/>
            <a:ext cx="1418401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200" dirty="0">
                <a:solidFill>
                  <a:srgbClr val="65A4CD"/>
                </a:solidFill>
                <a:latin typeface="Nunito Sans Heavy"/>
              </a:rPr>
              <a:t>Generative Adversarial Network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819400" y="2494967"/>
            <a:ext cx="14309853" cy="716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437650" y="2705300"/>
            <a:ext cx="13494331" cy="673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GAN?: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GAN was introduced by Ian Goodfellow in 2014. It consists of two networks a generator and a discriminator that compete to improve data generation quality.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 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Creates fake data.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 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Distinguishes between real and generated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generation, video synthesis, and style transfer.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C7376-72C6-2649-9325-A16EC92DA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254" y="4847324"/>
            <a:ext cx="10510715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74007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576245" y="328784"/>
            <a:ext cx="136863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Objective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913320"/>
            <a:ext cx="13354679" cy="60013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556048" y="3208272"/>
            <a:ext cx="12801600" cy="5475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Objective Function: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It is a minimax game between the generator and the discriminator.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It’s a constant push-and-pull between the two networks, which results in both improving over time.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Goal: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Minimize the probability the discriminator correctly identifies fake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Goal: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Maximize the probability of correctly distinguishing real from fake data.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184709-F2CC-884F-80A7-76AABA075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620" y="3843385"/>
            <a:ext cx="11162455" cy="1023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72206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239000" y="328784"/>
            <a:ext cx="11023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Loss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07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84934" y="3039544"/>
            <a:ext cx="9722666" cy="60240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838200" y="2682679"/>
            <a:ext cx="9144000" cy="617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discriminator classifies real and fake data.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generator fools the discriminator.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835A24-A7F5-D948-8326-5A54830D3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800" y="3911600"/>
            <a:ext cx="7404100" cy="425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EE04D0-5E02-2048-94DC-7DE0CD16B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7718812"/>
            <a:ext cx="4025900" cy="63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C4CE2C-45AE-BE4E-81F5-92A605868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1381" y="5420171"/>
            <a:ext cx="7620000" cy="698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F357C2-3930-EA4C-9A4C-E5C8563AB8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0" y="7680712"/>
            <a:ext cx="4419600" cy="673100"/>
          </a:xfrm>
          <a:prstGeom prst="rect">
            <a:avLst/>
          </a:prstGeom>
        </p:spPr>
      </p:pic>
      <p:sp>
        <p:nvSpPr>
          <p:cNvPr id="15" name="TextBox 16">
            <a:extLst>
              <a:ext uri="{FF2B5EF4-FFF2-40B4-BE49-F238E27FC236}">
                <a16:creationId xmlns:a16="http://schemas.microsoft.com/office/drawing/2014/main" id="{D394907F-5A6E-1B4F-A885-6E116D21CEAE}"/>
              </a:ext>
            </a:extLst>
          </p:cNvPr>
          <p:cNvSpPr txBox="1"/>
          <p:nvPr/>
        </p:nvSpPr>
        <p:spPr>
          <a:xfrm>
            <a:off x="10706622" y="8724900"/>
            <a:ext cx="6705600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Figure : </a:t>
            </a:r>
            <a:r>
              <a:rPr lang="en-US" sz="2800" b="1" dirty="0">
                <a:solidFill>
                  <a:srgbClr val="000000"/>
                </a:solidFill>
                <a:latin typeface="Nunito Sans"/>
              </a:rPr>
              <a:t>Diagram for log(1-D) and log D</a:t>
            </a:r>
            <a:endParaRPr lang="en-IE" sz="2800" b="1" dirty="0">
              <a:solidFill>
                <a:srgbClr val="000000"/>
              </a:solidFill>
              <a:latin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132259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9.87654E-7 L 0 -0.0354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7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83951E-6 L -2.77778E-6 0.0450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08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530347" y="8953500"/>
            <a:ext cx="143256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IE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/>
              </a:rPr>
              <a:t>Green curve</a:t>
            </a:r>
            <a:r>
              <a:rPr lang="en-I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/>
              </a:rPr>
              <a:t>: generated data distribution. </a:t>
            </a:r>
            <a:r>
              <a:rPr lang="en-IE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/>
              </a:rPr>
              <a:t>Black dots</a:t>
            </a:r>
            <a:r>
              <a:rPr lang="en-I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/>
              </a:rPr>
              <a:t>: real data distribution (constant). </a:t>
            </a:r>
            <a:r>
              <a:rPr lang="en-IE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/>
              </a:rPr>
              <a:t>Blue line</a:t>
            </a:r>
            <a:r>
              <a:rPr lang="en-I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/>
              </a:rPr>
              <a:t>: the output of the discriminator.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679D68-DE81-3844-9B8B-7D9FCE634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268" y="2652949"/>
            <a:ext cx="14478000" cy="46664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6">
            <a:extLst>
              <a:ext uri="{FF2B5EF4-FFF2-40B4-BE49-F238E27FC236}">
                <a16:creationId xmlns:a16="http://schemas.microsoft.com/office/drawing/2014/main" id="{31AE4D38-BBCB-CD41-BC9F-2C5255A7F98C}"/>
              </a:ext>
            </a:extLst>
          </p:cNvPr>
          <p:cNvSpPr txBox="1"/>
          <p:nvPr/>
        </p:nvSpPr>
        <p:spPr>
          <a:xfrm>
            <a:off x="5418640" y="7753334"/>
            <a:ext cx="9144000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Figure: Distribution Change during GAN Training </a:t>
            </a:r>
            <a:endParaRPr lang="en-IE" sz="2800" dirty="0">
              <a:solidFill>
                <a:srgbClr val="000000"/>
              </a:solidFill>
              <a:latin typeface="Nunito Sans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DE1C3D8C-C667-274E-AD27-FBC17AFBCE0F}"/>
              </a:ext>
            </a:extLst>
          </p:cNvPr>
          <p:cNvSpPr txBox="1"/>
          <p:nvPr/>
        </p:nvSpPr>
        <p:spPr>
          <a:xfrm>
            <a:off x="5791200" y="8222579"/>
            <a:ext cx="707816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000" b="1" dirty="0">
                <a:solidFill>
                  <a:srgbClr val="000000"/>
                </a:solidFill>
                <a:latin typeface="Nunito Sans"/>
              </a:rPr>
              <a:t>Source: </a:t>
            </a:r>
            <a:r>
              <a:rPr lang="en-IE" sz="2000" dirty="0">
                <a:solidFill>
                  <a:srgbClr val="000000"/>
                </a:solidFill>
                <a:latin typeface="Nunito Sans"/>
              </a:rPr>
              <a:t>I. J. Goodfellow,  "Generative adversarial nets," 2014.</a:t>
            </a:r>
          </a:p>
        </p:txBody>
      </p:sp>
    </p:spTree>
    <p:extLst>
      <p:ext uri="{BB962C8B-B14F-4D97-AF65-F5344CB8AC3E}">
        <p14:creationId xmlns:p14="http://schemas.microsoft.com/office/powerpoint/2010/main" val="1244516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09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133600" y="2238316"/>
            <a:ext cx="15316200" cy="754600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2133600" y="2474627"/>
                <a:ext cx="15316200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Problem Setup:</a:t>
                </a: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The goal of GANs is to train a generator G and a discriminator D to generate data that resembles real data.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The objective function to maximize is: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Rewriting the Objective Function: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The generated data is represented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allowing the second term to reflect the contribution of generated samples. Thus the objective function becomes: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2474627"/>
                <a:ext cx="15316200" cy="7309693"/>
              </a:xfrm>
              <a:prstGeom prst="rect">
                <a:avLst/>
              </a:prstGeom>
              <a:blipFill>
                <a:blip r:embed="rId3"/>
                <a:stretch>
                  <a:fillRect t="-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A87051C-60DD-EF48-B6BE-84A4C7A80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380" y="6591300"/>
            <a:ext cx="8750300" cy="86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3EA377-FCB2-884C-9B5C-17B687FAB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480" y="8801100"/>
            <a:ext cx="7772400" cy="774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FC2103-10BB-2241-A4D9-DACD982CDC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1380" y="4991100"/>
            <a:ext cx="80518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44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078602"/>
            <a:ext cx="12110732" cy="78260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2876669" y="2535760"/>
                <a:ext cx="12089700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Simplifying to a Basic Function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Converting the integral form into an antiderivative or basic function.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Deriving the Optimal Discriminator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To find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, it needs to take the derivative of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the objective function with respect 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Setting the derivative to zero: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Therefore,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given by: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669" y="2535760"/>
                <a:ext cx="12089700" cy="7309693"/>
              </a:xfrm>
              <a:prstGeom prst="rect">
                <a:avLst/>
              </a:prstGeom>
              <a:blipFill>
                <a:blip r:embed="rId3"/>
                <a:stretch>
                  <a:fillRect t="-173" r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0F27DAE-F7C1-0B49-8921-9D6F6A00A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028" y="3861315"/>
            <a:ext cx="9255739" cy="81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36DF0E-30DA-F346-B9DC-68D19D7CF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769" y="6504122"/>
            <a:ext cx="5283200" cy="977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71641-F344-D242-8042-8C5AE61D6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1419" y="8833643"/>
            <a:ext cx="35179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58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659255" y="211964"/>
            <a:ext cx="14628745" cy="1331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6600" dirty="0">
                <a:solidFill>
                  <a:srgbClr val="65A4CD"/>
                </a:solidFill>
                <a:latin typeface="Nunito Sans Heavy"/>
              </a:rPr>
              <a:t>Verifying the Optimal Discriminator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838200" y="2967589"/>
            <a:ext cx="9916819" cy="670801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752690" y="3253136"/>
                <a:ext cx="9773729" cy="617348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Comparing with the diagram of distribution change: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much larger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,</m:t>
                    </m:r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≈ 1, indicating that the data point is almost certainly from the real data.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is much smaller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≈ 0, indicating that the data point is almost certainly from the generated data.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≈ 0.5, indicating that the discriminator cannot confidently determine whether the data point is </a:t>
                </a:r>
                <a:r>
                  <a:rPr lang="en-IE" sz="2800" dirty="0" err="1">
                    <a:solidFill>
                      <a:srgbClr val="000000"/>
                    </a:solidFill>
                    <a:latin typeface="Nunito Sans"/>
                  </a:rPr>
                  <a:t>realor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generated, giving each a 50% probability.</a:t>
                </a: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90" y="3253136"/>
                <a:ext cx="9773729" cy="6173485"/>
              </a:xfrm>
              <a:prstGeom prst="rect">
                <a:avLst/>
              </a:prstGeom>
              <a:blipFill>
                <a:blip r:embed="rId3"/>
                <a:stretch>
                  <a:fillRect t="-205" r="-3247" b="-2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B88018BD-8576-0147-9950-844010935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7342" y="2967589"/>
            <a:ext cx="3568700" cy="1219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44062E-10EF-9042-BD4B-BC2D55568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3542" y="4686300"/>
            <a:ext cx="2978150" cy="38181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E56191-3FF6-9447-8D4F-BBE467AC97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82800" y="4686300"/>
            <a:ext cx="2978150" cy="38181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63509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A42BAA0-833A-3442-9D9C-B2FA014F9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987" y="3378984"/>
            <a:ext cx="5818293" cy="5658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A3B939-C47A-2849-849C-F0B39F0A9E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274" y="2855407"/>
            <a:ext cx="9967717" cy="61484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10001" y="371390"/>
            <a:ext cx="144780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Evaluating GAN Performance</a:t>
            </a:r>
          </a:p>
          <a:p>
            <a:pPr algn="ctr">
              <a:lnSpc>
                <a:spcPts val="11200"/>
              </a:lnSpc>
            </a:pPr>
            <a:endParaRPr lang="en-IE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12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066D035-BB8D-AA4E-980B-6F3737253E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359" y="4176829"/>
            <a:ext cx="5323381" cy="35489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499830" y="4713300"/>
            <a:ext cx="5323381" cy="261707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FEA252C4-B1C3-4C4F-812B-90FDAEA41F58}"/>
              </a:ext>
            </a:extLst>
          </p:cNvPr>
          <p:cNvSpPr txBox="1"/>
          <p:nvPr/>
        </p:nvSpPr>
        <p:spPr>
          <a:xfrm>
            <a:off x="685092" y="4928727"/>
            <a:ext cx="4818219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A GAN model with 100% accuracy means the balance between the generator and the discriminator is broken.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B4AAA8E-2E8D-A040-BFD8-9365BF8B20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3999346"/>
            <a:ext cx="5904831" cy="39326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F07E967-8871-6644-8573-B74A3AC53D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083" y="4191661"/>
            <a:ext cx="7101148" cy="34759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1D43BA-1A6A-1A46-9615-E275E2E66D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752" y="5169944"/>
            <a:ext cx="6350000" cy="1739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7DC2FAF-466E-2C46-81C6-FCBFF021B4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407" y="3951039"/>
            <a:ext cx="11620500" cy="4000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3685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980611" y="371390"/>
            <a:ext cx="1330739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 err="1">
                <a:solidFill>
                  <a:srgbClr val="65A4CD"/>
                </a:solidFill>
                <a:latin typeface="Nunito Sans Heavy"/>
              </a:rPr>
              <a:t>Frechet</a:t>
            </a:r>
            <a:r>
              <a:rPr lang="en-IE" sz="8000" dirty="0">
                <a:solidFill>
                  <a:srgbClr val="65A4CD"/>
                </a:solidFill>
                <a:latin typeface="Nunito Sans Heavy"/>
              </a:rPr>
              <a:t> Inception Distance</a:t>
            </a: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13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3733801" y="3162300"/>
            <a:ext cx="11887200" cy="59251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/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:r>
                  <a:rPr lang="en-IE" sz="3000" dirty="0" err="1">
                    <a:solidFill>
                      <a:srgbClr val="000000"/>
                    </a:solidFill>
                    <a:latin typeface="Nunito Sans"/>
                  </a:rPr>
                  <a:t>Frechet</a:t>
                </a: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Inception Distance (FID) is used to evaluate GANs.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measures how similar the distribution of generated images is to the distribution of real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A lower FID score indicates higher-quality and more diverse generated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formula: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mean of real and generated image features.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covariance matrices.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  <a:blipFill>
                <a:blip r:embed="rId3"/>
                <a:stretch>
                  <a:fillRect l="-1946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0AB7D4E-8C65-E741-8992-65640E44B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743700"/>
            <a:ext cx="8221830" cy="12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53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1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AutoShape 9"/>
          <p:cNvSpPr/>
          <p:nvPr/>
        </p:nvSpPr>
        <p:spPr>
          <a:xfrm>
            <a:off x="10030827" y="104991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030827" y="923709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030827" y="7625106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030827" y="5970702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0030827" y="4305693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0030827" y="2661894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-514350" y="3849671"/>
            <a:ext cx="9658350" cy="2545237"/>
            <a:chOff x="0" y="0"/>
            <a:chExt cx="2543763" cy="67035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43763" cy="670351"/>
            </a:xfrm>
            <a:custGeom>
              <a:avLst/>
              <a:gdLst/>
              <a:ahLst/>
              <a:cxnLst/>
              <a:rect l="l" t="t" r="r" b="b"/>
              <a:pathLst>
                <a:path w="2543763" h="670351">
                  <a:moveTo>
                    <a:pt x="0" y="0"/>
                  </a:moveTo>
                  <a:lnTo>
                    <a:pt x="2543763" y="0"/>
                  </a:lnTo>
                  <a:lnTo>
                    <a:pt x="2543763" y="670351"/>
                  </a:lnTo>
                  <a:lnTo>
                    <a:pt x="0" y="670351"/>
                  </a:lnTo>
                  <a:close/>
                </a:path>
              </a:pathLst>
            </a:custGeom>
            <a:solidFill>
              <a:srgbClr val="65A4C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543763" cy="708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410357" y="4373563"/>
            <a:ext cx="524309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Overview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77539" y="6265977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Results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77539" y="2957169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>
                <a:solidFill>
                  <a:srgbClr val="000000"/>
                </a:solidFill>
                <a:latin typeface="Nunito Sans"/>
              </a:rPr>
              <a:t>Historical Models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39439" y="4607138"/>
            <a:ext cx="7033109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Theoretical Background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77539" y="7977531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Discussion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77539" y="1341356"/>
            <a:ext cx="5981761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Introduction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030827" y="1280910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30827" y="2908058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030827" y="45472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30827" y="61991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30827" y="7901331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4 Results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</p:spTree>
    <p:extLst>
      <p:ext uri="{BB962C8B-B14F-4D97-AF65-F5344CB8AC3E}">
        <p14:creationId xmlns:p14="http://schemas.microsoft.com/office/powerpoint/2010/main" val="1151030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506200" y="371390"/>
            <a:ext cx="67818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Model Select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990600" y="2967589"/>
            <a:ext cx="10972800" cy="60460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447800" y="3100071"/>
            <a:ext cx="10287000" cy="5616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Reason for Choosing Standard GAN: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Foundational Model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Standard GAN serves as the base for all other GAN variants.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Well-</a:t>
            </a:r>
            <a:r>
              <a:rPr lang="en-US" sz="3000" b="1" dirty="0">
                <a:solidFill>
                  <a:srgbClr val="000000"/>
                </a:solidFill>
                <a:latin typeface="Nunito Sans"/>
              </a:rPr>
              <a:t>d</a:t>
            </a:r>
            <a:r>
              <a:rPr lang="en-IE" sz="3000" b="1" dirty="0" err="1">
                <a:solidFill>
                  <a:srgbClr val="000000"/>
                </a:solidFill>
                <a:latin typeface="Nunito Sans"/>
              </a:rPr>
              <a:t>ocumented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Extensive literature available for comparison and reference.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Training Efficiency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More computationally feasible to implement within hardware constraints.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 Flexibility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Can be adapted to various image generation tasks, providing a solid baseline for comparison with more complex models.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13393-9B81-0848-9835-6A6766015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5401" y="3439327"/>
            <a:ext cx="5092700" cy="5041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06821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EA49AE-3292-D740-9C71-D7B583BF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992" y="2095500"/>
            <a:ext cx="6527322" cy="8018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31630-3F00-7D47-978F-3891FE66D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3596526"/>
            <a:ext cx="9187026" cy="552231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67400" y="371390"/>
            <a:ext cx="12420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Convolutional or Dense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502881" y="3109064"/>
            <a:ext cx="6203345" cy="6477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838826" y="3256975"/>
            <a:ext cx="5652710" cy="6181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Compare the performance of Convolutional Layers and Dense Layers in the generator and discriminator of a standard GAN.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Factors Tested: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Image quality.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FID score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Training time.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MNIST Dataset (3000 epochs).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35EB8-7528-7C46-A506-49AE399D2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3627252"/>
            <a:ext cx="10832942" cy="50793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C3B63F-1413-A245-B8A6-30C7A0218A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327" y="3109064"/>
            <a:ext cx="10113088" cy="599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416CB-CE3B-5640-AD6F-62FF8D89D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090" y="3280829"/>
            <a:ext cx="12918920" cy="4876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10400" y="371390"/>
            <a:ext cx="11277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Exploring Layer Depth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899829"/>
            <a:ext cx="13619162" cy="5638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365790" y="3202514"/>
            <a:ext cx="13431838" cy="5033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Key Objective: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Investigate the impact of increasing convolutional layer depth on GAN performance.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Experiment Setup: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Base Model: Standard GAN (with convolutional layers).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Layer Variations: 3, 4, 5, and 6 layers in both generator and discriminator.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Key Metric: </a:t>
            </a:r>
            <a:r>
              <a:rPr lang="en-IE" sz="2500" dirty="0" err="1">
                <a:solidFill>
                  <a:srgbClr val="000000"/>
                </a:solidFill>
                <a:latin typeface="Nunito Sans"/>
              </a:rPr>
              <a:t>Frechet</a:t>
            </a:r>
            <a:r>
              <a:rPr lang="en-IE" sz="2500" dirty="0">
                <a:solidFill>
                  <a:srgbClr val="000000"/>
                </a:solidFill>
                <a:latin typeface="Nunito Sans"/>
              </a:rPr>
              <a:t> Inception Distance (FID) to evaluate image quality.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Results: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Increasing depth in only the generator or discriminator leads to worse performance.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Increasing depth in both networks simultaneously results in better performance.</a:t>
            </a:r>
          </a:p>
        </p:txBody>
      </p:sp>
    </p:spTree>
    <p:extLst>
      <p:ext uri="{BB962C8B-B14F-4D97-AF65-F5344CB8AC3E}">
        <p14:creationId xmlns:p14="http://schemas.microsoft.com/office/powerpoint/2010/main" val="136508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4114800" y="3162300"/>
            <a:ext cx="11811000" cy="5882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648199" y="3338232"/>
            <a:ext cx="11125200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Evaluate the impact of data augmentation techniques in GAN.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Techniques Tested: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Rotation: Rotating images by a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10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degree.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Shifting: Vertical and horizontal shift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0.1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Flipping: horizontal flips.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Results: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Without Data Augmentation model performs best.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After Adjustments: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Removing certain techniques (e.g., flipping, rotation).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22563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18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400300"/>
            <a:ext cx="13944600" cy="7162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383968" y="2621256"/>
            <a:ext cx="15907656" cy="673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Results 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Assumption: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Data augmentation introduced noise, disturbing the real data distribution.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CF398-02A2-BA4B-8A72-8A5942848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3112990"/>
            <a:ext cx="11619525" cy="477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54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959121" y="114300"/>
            <a:ext cx="1532031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Applying Animal Faces HQ Dataset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19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530346" y="2247900"/>
            <a:ext cx="14843253" cy="76777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002969" y="2749202"/>
            <a:ext cx="14187714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Dataset Overview: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Animal Faces-HQ (AFHQ) dataset contains 16,130 high-quality images of animal faces. 	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Images are originally 512x512 pixels, downscaled to 128x128 pixels for memory efficiency during training.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0A12F2-D899-2F44-A9D1-0B870774D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518" y="5777427"/>
            <a:ext cx="6989524" cy="39923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93529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959121" y="114300"/>
            <a:ext cx="1532031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Applying Animal Faces HQ Dataset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351381" y="2731278"/>
            <a:ext cx="15071853" cy="658008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824002" y="3030869"/>
            <a:ext cx="14599232" cy="617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Structure: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generator takes a 100-dimensional noise vector, has 5 transpose convolutional layers with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LeakyReLU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activation and batch normalization, and outputs a 3×128×128 image.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discriminator takes a 3×128×128 image as input, has 5 convolutional layers with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LeakyReLU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activation, batch normalization, and dropout and outputs a single probability value indicating real or fake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Training Details: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Optimizer: Adam.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Learning rate: 0.0002.</a:t>
            </a: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Epochs: 4000 epochs of training using this dataset.</a:t>
            </a:r>
          </a:p>
        </p:txBody>
      </p:sp>
    </p:spTree>
    <p:extLst>
      <p:ext uri="{BB962C8B-B14F-4D97-AF65-F5344CB8AC3E}">
        <p14:creationId xmlns:p14="http://schemas.microsoft.com/office/powerpoint/2010/main" val="38919891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525000" y="114300"/>
            <a:ext cx="875444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Generate Cat Faces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8D1E52-6F04-8F48-A228-5E0104A6F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638300"/>
            <a:ext cx="8229600" cy="821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50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5 Discussion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</p:spTree>
    <p:extLst>
      <p:ext uri="{BB962C8B-B14F-4D97-AF65-F5344CB8AC3E}">
        <p14:creationId xmlns:p14="http://schemas.microsoft.com/office/powerpoint/2010/main" val="2486231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1 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238141" y="114300"/>
            <a:ext cx="504129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7000" dirty="0">
                <a:solidFill>
                  <a:srgbClr val="65A4CD"/>
                </a:solidFill>
                <a:latin typeface="Nunito Sans Heavy"/>
              </a:rPr>
              <a:t>Discussion</a:t>
            </a:r>
            <a:endParaRPr lang="en-IE" sz="7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530346" y="2967589"/>
            <a:ext cx="14843253" cy="568111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002969" y="2749202"/>
            <a:ext cx="14187714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Performance: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generator demonstrated a capacity to produce relatively high-quality images.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discriminator showed effectiveness in distinguishing between real and generated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Challenges: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Data Augmentation: Introduced noise, slightly affecting performance.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Training Stability: Occasional instability due to adversarial training dynamics.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Evaluation: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FID Scores: Without data augmentation, the model performed more consistently.</a:t>
            </a:r>
          </a:p>
        </p:txBody>
      </p:sp>
    </p:spTree>
    <p:extLst>
      <p:ext uri="{BB962C8B-B14F-4D97-AF65-F5344CB8AC3E}">
        <p14:creationId xmlns:p14="http://schemas.microsoft.com/office/powerpoint/2010/main" val="10686462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734801" y="114300"/>
            <a:ext cx="6544640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Future Work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4038600" y="3314700"/>
            <a:ext cx="12084631" cy="46482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311651" y="3122581"/>
            <a:ext cx="12084631" cy="4480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Improvements:</a:t>
            </a:r>
          </a:p>
          <a:p>
            <a:pPr lvl="1"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• Adjust hyperparameters for better stability.</a:t>
            </a:r>
          </a:p>
          <a:p>
            <a:pPr lvl="1"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• Explore advanced architectures like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StyleGAN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• Dataset: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Use larger and more diverse datasets for improved generalization.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• New Techniques: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Experiment with adaptive data augmentation methods.</a:t>
            </a:r>
          </a:p>
        </p:txBody>
      </p:sp>
    </p:spTree>
    <p:extLst>
      <p:ext uri="{BB962C8B-B14F-4D97-AF65-F5344CB8AC3E}">
        <p14:creationId xmlns:p14="http://schemas.microsoft.com/office/powerpoint/2010/main" val="1744732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2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8764060" y="2072577"/>
            <a:ext cx="1779577" cy="1161174"/>
          </a:xfrm>
          <a:custGeom>
            <a:avLst/>
            <a:gdLst/>
            <a:ahLst/>
            <a:cxnLst/>
            <a:rect l="l" t="t" r="r" b="b"/>
            <a:pathLst>
              <a:path w="1779577" h="1161174">
                <a:moveTo>
                  <a:pt x="0" y="0"/>
                </a:moveTo>
                <a:lnTo>
                  <a:pt x="1779577" y="0"/>
                </a:lnTo>
                <a:lnTo>
                  <a:pt x="1779577" y="1161174"/>
                </a:lnTo>
                <a:lnTo>
                  <a:pt x="0" y="1161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86980" y="3954463"/>
            <a:ext cx="13114040" cy="213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0"/>
              </a:lnSpc>
            </a:pPr>
            <a:r>
              <a:rPr lang="en-US" sz="12500">
                <a:solidFill>
                  <a:srgbClr val="65A4CD"/>
                </a:solidFill>
                <a:latin typeface="Nunito Sans Heavy"/>
              </a:rPr>
              <a:t>Thank You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0" y="8618398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5173960" y="0"/>
                </a:moveTo>
                <a:lnTo>
                  <a:pt x="0" y="0"/>
                </a:lnTo>
                <a:lnTo>
                  <a:pt x="0" y="1668602"/>
                </a:lnTo>
                <a:lnTo>
                  <a:pt x="5173960" y="1668602"/>
                </a:lnTo>
                <a:lnTo>
                  <a:pt x="517396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315200" y="3590362"/>
            <a:ext cx="5143387" cy="392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3200" dirty="0">
                <a:latin typeface="Nunito Sans"/>
              </a:rPr>
              <a:t>University College Cork</a:t>
            </a:r>
          </a:p>
        </p:txBody>
      </p:sp>
      <p:sp>
        <p:nvSpPr>
          <p:cNvPr id="13" name="Freeform 13"/>
          <p:cNvSpPr/>
          <p:nvPr/>
        </p:nvSpPr>
        <p:spPr>
          <a:xfrm flipV="1">
            <a:off x="13114040" y="0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0" y="1668602"/>
                </a:moveTo>
                <a:lnTo>
                  <a:pt x="5173960" y="1668602"/>
                </a:lnTo>
                <a:lnTo>
                  <a:pt x="5173960" y="0"/>
                </a:lnTo>
                <a:lnTo>
                  <a:pt x="0" y="0"/>
                </a:lnTo>
                <a:lnTo>
                  <a:pt x="0" y="166860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734801" y="114300"/>
            <a:ext cx="6544640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Future Work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4038600" y="3314700"/>
            <a:ext cx="12084631" cy="46482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311651" y="3122581"/>
            <a:ext cx="12084631" cy="4480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Improvements:</a:t>
            </a:r>
          </a:p>
          <a:p>
            <a:pPr lvl="1"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• Adjust hyperparameters for better stability.</a:t>
            </a:r>
          </a:p>
          <a:p>
            <a:pPr lvl="1"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• Explore advanced architectures like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StyleGAN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• Dataset: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Use larger and more diverse datasets for improved generalization.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• New Techniques: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Experiment with adaptive data augmentation methods.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04C236-1E37-7644-ABDF-B551675D5836}"/>
                  </a:ext>
                </a:extLst>
              </p:cNvPr>
              <p:cNvSpPr txBox="1"/>
              <p:nvPr/>
            </p:nvSpPr>
            <p:spPr>
              <a:xfrm>
                <a:off x="3458029" y="2258780"/>
                <a:ext cx="12938253" cy="4723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~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~ 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(1 −</m:t>
                              </m:r>
                            </m:fNam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04C236-1E37-7644-ABDF-B551675D5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029" y="2258780"/>
                <a:ext cx="12938253" cy="472373"/>
              </a:xfrm>
              <a:prstGeom prst="rect">
                <a:avLst/>
              </a:prstGeom>
              <a:blipFill>
                <a:blip r:embed="rId3"/>
                <a:stretch>
                  <a:fillRect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157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887200" y="242837"/>
            <a:ext cx="622388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968A986-F923-D342-902A-38E965EFC265}"/>
              </a:ext>
            </a:extLst>
          </p:cNvPr>
          <p:cNvSpPr/>
          <p:nvPr/>
        </p:nvSpPr>
        <p:spPr>
          <a:xfrm>
            <a:off x="2819400" y="2628900"/>
            <a:ext cx="14173200" cy="67056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3200400" y="2956205"/>
            <a:ext cx="13792200" cy="617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GAN?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Generative Adversarial Network (GAN) was introduced by Goodfellow in 2014.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Why GAN for Image Generation?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Generating high-quality and realistic images.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Challenges with GAN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Mode collapse, vanishing gradients, and instability.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 The objective of the Thesis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GAN with dense layers or convolutional layers.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Exploring layer depth.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Impact of data augmentation.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Applying the GAN model with the Animal Faces-HQ dataset.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887200" y="242837"/>
            <a:ext cx="622388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4844C6-3BB4-5F45-9F49-50A169F5D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920" y="2405404"/>
            <a:ext cx="1028700" cy="1016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663D75-A092-2F40-B45D-205BC4E71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641" y="2054111"/>
            <a:ext cx="2248552" cy="22116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311499-5314-A145-BE7E-BC92E5FE1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2834" y="4658937"/>
            <a:ext cx="1079500" cy="1066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00CCB3-F7F1-CB41-BE44-A29E656FC9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3271" y="3950494"/>
            <a:ext cx="1549400" cy="1524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906CB6-4ED0-4B43-B2B3-32EEB468DD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5572" y="3783552"/>
            <a:ext cx="2016325" cy="1965600"/>
          </a:xfrm>
          <a:prstGeom prst="rect">
            <a:avLst/>
          </a:prstGeom>
        </p:spPr>
      </p:pic>
      <p:sp>
        <p:nvSpPr>
          <p:cNvPr id="81" name="Freeform 16">
            <a:extLst>
              <a:ext uri="{FF2B5EF4-FFF2-40B4-BE49-F238E27FC236}">
                <a16:creationId xmlns:a16="http://schemas.microsoft.com/office/drawing/2014/main" id="{EB59DE81-51EE-624C-8F4D-DCA8359B94EC}"/>
              </a:ext>
            </a:extLst>
          </p:cNvPr>
          <p:cNvSpPr>
            <a:spLocks/>
          </p:cNvSpPr>
          <p:nvPr/>
        </p:nvSpPr>
        <p:spPr bwMode="auto">
          <a:xfrm>
            <a:off x="3950572" y="1593012"/>
            <a:ext cx="8092524" cy="7804784"/>
          </a:xfrm>
          <a:prstGeom prst="arc">
            <a:avLst>
              <a:gd name="adj1" fmla="val 128013"/>
              <a:gd name="adj2" fmla="val 20365905"/>
            </a:avLst>
          </a:prstGeom>
          <a:noFill/>
          <a:ln w="19050" cap="rnd">
            <a:solidFill>
              <a:srgbClr val="009A44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82" name="Freeform 16">
            <a:extLst>
              <a:ext uri="{FF2B5EF4-FFF2-40B4-BE49-F238E27FC236}">
                <a16:creationId xmlns:a16="http://schemas.microsoft.com/office/drawing/2014/main" id="{F6823A21-DB36-5A4B-8589-5BE5C51AB4A3}"/>
              </a:ext>
            </a:extLst>
          </p:cNvPr>
          <p:cNvSpPr>
            <a:spLocks/>
          </p:cNvSpPr>
          <p:nvPr/>
        </p:nvSpPr>
        <p:spPr bwMode="auto">
          <a:xfrm>
            <a:off x="3784125" y="1325358"/>
            <a:ext cx="8496374" cy="8380250"/>
          </a:xfrm>
          <a:prstGeom prst="arc">
            <a:avLst>
              <a:gd name="adj1" fmla="val 13598574"/>
              <a:gd name="adj2" fmla="val 10788521"/>
            </a:avLst>
          </a:prstGeom>
          <a:noFill/>
          <a:ln w="19050" cap="rnd">
            <a:solidFill>
              <a:srgbClr val="43B02A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83" name="Freeform 16">
            <a:extLst>
              <a:ext uri="{FF2B5EF4-FFF2-40B4-BE49-F238E27FC236}">
                <a16:creationId xmlns:a16="http://schemas.microsoft.com/office/drawing/2014/main" id="{EFBE494F-59B2-BA44-89CC-04DCDF7269B0}"/>
              </a:ext>
            </a:extLst>
          </p:cNvPr>
          <p:cNvSpPr>
            <a:spLocks/>
          </p:cNvSpPr>
          <p:nvPr/>
        </p:nvSpPr>
        <p:spPr bwMode="auto">
          <a:xfrm>
            <a:off x="3475591" y="932068"/>
            <a:ext cx="9080910" cy="9084852"/>
          </a:xfrm>
          <a:prstGeom prst="arc">
            <a:avLst>
              <a:gd name="adj1" fmla="val 8757105"/>
              <a:gd name="adj2" fmla="val 6748160"/>
            </a:avLst>
          </a:prstGeom>
          <a:noFill/>
          <a:ln w="19050" cap="rnd">
            <a:solidFill>
              <a:srgbClr val="86BC25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BBCE596-ED32-3944-8D2D-A61B01B9D9D1}"/>
              </a:ext>
            </a:extLst>
          </p:cNvPr>
          <p:cNvSpPr txBox="1"/>
          <p:nvPr/>
        </p:nvSpPr>
        <p:spPr>
          <a:xfrm>
            <a:off x="7322221" y="2875628"/>
            <a:ext cx="1885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Challenges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6988932-E016-2941-BE71-2733979BB5B6}"/>
              </a:ext>
            </a:extLst>
          </p:cNvPr>
          <p:cNvSpPr txBox="1"/>
          <p:nvPr/>
        </p:nvSpPr>
        <p:spPr>
          <a:xfrm>
            <a:off x="4929408" y="4523784"/>
            <a:ext cx="1862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Objectives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13FFB46-F08B-E44C-AB94-E702654398AB}"/>
              </a:ext>
            </a:extLst>
          </p:cNvPr>
          <p:cNvSpPr txBox="1"/>
          <p:nvPr/>
        </p:nvSpPr>
        <p:spPr>
          <a:xfrm>
            <a:off x="7666280" y="4930727"/>
            <a:ext cx="1079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5EF7E92-5EF6-5B43-8065-B4015BE53A76}"/>
              </a:ext>
            </a:extLst>
          </p:cNvPr>
          <p:cNvSpPr txBox="1"/>
          <p:nvPr/>
        </p:nvSpPr>
        <p:spPr>
          <a:xfrm>
            <a:off x="12324277" y="2438201"/>
            <a:ext cx="40263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Generative Adversarial Network (GAN) 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B8E84C-E5EB-B741-8EAC-16241586DC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2221" y="6349983"/>
            <a:ext cx="1744647" cy="2103359"/>
          </a:xfrm>
          <a:prstGeom prst="rect">
            <a:avLst/>
          </a:prstGeom>
        </p:spPr>
      </p:pic>
      <p:sp>
        <p:nvSpPr>
          <p:cNvPr id="96" name="Freeform 16">
            <a:extLst>
              <a:ext uri="{FF2B5EF4-FFF2-40B4-BE49-F238E27FC236}">
                <a16:creationId xmlns:a16="http://schemas.microsoft.com/office/drawing/2014/main" id="{BCF2DCDD-F675-3E40-8C5E-36B4FAFE4B5E}"/>
              </a:ext>
            </a:extLst>
          </p:cNvPr>
          <p:cNvSpPr>
            <a:spLocks/>
          </p:cNvSpPr>
          <p:nvPr/>
        </p:nvSpPr>
        <p:spPr bwMode="auto">
          <a:xfrm rot="999253">
            <a:off x="3230876" y="775637"/>
            <a:ext cx="9570338" cy="9439535"/>
          </a:xfrm>
          <a:prstGeom prst="arc">
            <a:avLst>
              <a:gd name="adj1" fmla="val 13598574"/>
              <a:gd name="adj2" fmla="val 10788521"/>
            </a:avLst>
          </a:prstGeom>
          <a:noFill/>
          <a:ln w="19050" cap="rnd">
            <a:solidFill>
              <a:schemeClr val="accent5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486202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 animBg="1"/>
      <p:bldP spid="83" grpId="0" animBg="1"/>
      <p:bldP spid="9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712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2 Historical</a:t>
            </a:r>
          </a:p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Models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09999" y="361374"/>
            <a:ext cx="1447800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Noise Contrastive Estimation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307498" y="3203900"/>
            <a:ext cx="9753601" cy="583726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770593" y="3521726"/>
            <a:ext cx="9290506" cy="52398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the NCE?: 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Introduced in 2010 by Gutmann is a statistical method that simplifies learning by contrasting real data with noise.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Two data inputs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Real data and noise samples.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model classifies between real and noisy data using binary classification.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 • </a:t>
            </a:r>
            <a:r>
              <a:rPr lang="en-US" sz="2800" dirty="0">
                <a:solidFill>
                  <a:srgbClr val="000000"/>
                </a:solidFill>
                <a:latin typeface="Nunito Sans"/>
              </a:rPr>
              <a:t>D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ensity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estimation and language modelling.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zh-CN" altLang="en-US" sz="28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Laying the groundwork for image generation.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E02DC-6DDB-624B-B299-14706A65D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0" y="3467100"/>
            <a:ext cx="5889941" cy="5356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F58366A-4251-F04B-8F5C-A446C4C2B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4903171"/>
            <a:ext cx="10510715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096000" y="363379"/>
            <a:ext cx="1210612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Variational Autoencoder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351381" y="2185988"/>
            <a:ext cx="15237829" cy="761261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787360" y="2496607"/>
            <a:ext cx="14801850" cy="7301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US" sz="2800" b="1" dirty="0">
                <a:solidFill>
                  <a:srgbClr val="000000"/>
                </a:solidFill>
                <a:latin typeface="Nunito Sans"/>
              </a:rPr>
              <a:t>What is the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VAE?: 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Introduced in 2013 by Kingma, VAE is a generative model that encodes input data into a latent space and reconstructs it by minimizing the reconstruction loss.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Encoder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Compresses the input data into latent space.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Decoder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Rebuilds the data from the latent space.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generation, data compression, </a:t>
            </a:r>
            <a:r>
              <a:rPr lang="en-IE" sz="2800">
                <a:solidFill>
                  <a:srgbClr val="000000"/>
                </a:solidFill>
                <a:latin typeface="Nunito Sans"/>
              </a:rPr>
              <a:t>and outlier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detection.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478F2-F56C-4A4B-990C-5D15C9054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412" y="4792262"/>
            <a:ext cx="8786647" cy="2431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1433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0.01728 L 0.0013 -0.1580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" y="-876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4.93827E-6 L -0.00095 0.1544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77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10800" y="139700"/>
            <a:ext cx="80391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Diffusion Model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981200" y="2494967"/>
            <a:ext cx="15529053" cy="724346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375112" y="2765190"/>
            <a:ext cx="14741231" cy="6768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the Diffusion Model?: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Introduced in 2020 by Jonathan, these models progressively add noise to the data and learn to reverse this process to generate high-quality outputs.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Forward Process: Gradually adds Gaussian noise to the data.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Reverse Process: </a:t>
            </a:r>
            <a:r>
              <a:rPr lang="zh-CN" altLang="en-US" sz="28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Reverse the noise addition to reconstruct the original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</a:t>
            </a:r>
            <a:r>
              <a:rPr lang="zh-CN" altLang="en-US" sz="28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altLang="zh-CN" sz="2800" dirty="0">
                <a:solidFill>
                  <a:srgbClr val="000000"/>
                </a:solidFill>
                <a:latin typeface="Nunito Sans"/>
              </a:rPr>
              <a:t>and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audio synthesis.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BA3BA5-A87D-0C44-BA08-03050160A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85" y="4979546"/>
            <a:ext cx="10857991" cy="22743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73220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7456</TotalTime>
  <Words>1698</Words>
  <Application>Microsoft Macintosh PowerPoint</Application>
  <PresentationFormat>Custom</PresentationFormat>
  <Paragraphs>304</Paragraphs>
  <Slides>33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Nunito Sans Heavy</vt:lpstr>
      <vt:lpstr>Nunito Sans</vt:lpstr>
      <vt:lpstr>Calibri</vt:lpstr>
      <vt:lpstr>Cambria Math</vt:lpstr>
      <vt:lpstr>Libre Baskerville</vt:lpstr>
      <vt:lpstr>Arial</vt:lpstr>
      <vt:lpstr>Yeseva One</vt:lpstr>
      <vt:lpstr>Open Sans</vt:lpstr>
      <vt:lpstr>Nunito Sans Semi-Bold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Deng Sucre</cp:lastModifiedBy>
  <cp:revision>527</cp:revision>
  <dcterms:created xsi:type="dcterms:W3CDTF">2006-08-16T00:00:00Z</dcterms:created>
  <dcterms:modified xsi:type="dcterms:W3CDTF">2024-09-21T14:56:15Z</dcterms:modified>
  <dc:identifier>DAF_p7YEKQg</dc:identifier>
</cp:coreProperties>
</file>